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0"/>
  </p:handoutMasterIdLst>
  <p:sldIdLst>
    <p:sldId id="340" r:id="rId3"/>
    <p:sldId id="258" r:id="rId5"/>
    <p:sldId id="271" r:id="rId6"/>
    <p:sldId id="270" r:id="rId7"/>
    <p:sldId id="355" r:id="rId8"/>
    <p:sldId id="353" r:id="rId9"/>
    <p:sldId id="342" r:id="rId10"/>
    <p:sldId id="343" r:id="rId11"/>
    <p:sldId id="354" r:id="rId12"/>
    <p:sldId id="365" r:id="rId13"/>
    <p:sldId id="366" r:id="rId14"/>
    <p:sldId id="356" r:id="rId15"/>
    <p:sldId id="341" r:id="rId16"/>
    <p:sldId id="275" r:id="rId17"/>
    <p:sldId id="274" r:id="rId18"/>
    <p:sldId id="273" r:id="rId19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刘 毅波" initials="刘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3B4B98B0-60AC-42C2-AFA5-B58CD77FA1E5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68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082E8A29-955A-4C7C-A174-3E9DCD4DC89B}">
      <dgm:prSet phldrT="[Text]" custT="1"/>
      <dgm:spPr/>
      <dgm:t>
        <a:bodyPr rtlCol="0"/>
        <a:lstStyle/>
        <a:p>
          <a:pPr rtl="0"/>
          <a:r>
            <a:rPr lang="en-US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</a:t>
          </a:r>
          <a:r>
            <a:rPr lang="en-US" sz="43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zh-CN" altLang="en-US" sz="2400" dirty="0"/>
            <a:t>基本情况、亮点</a:t>
          </a:r>
          <a:endParaRPr lang="en-US" sz="43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A7938E6-8DFA-40B7-B4C4-EACC6D85FC31}" cxnId="{2986897A-7787-444F-B6C8-41F3823EF3C1}" type="parTrans">
      <dgm:prSet/>
      <dgm:spPr/>
      <dgm:t>
        <a:bodyPr rtlCol="0"/>
        <a:lstStyle/>
        <a:p>
          <a:pPr rtl="0"/>
          <a:endParaRPr lang="en-US"/>
        </a:p>
      </dgm:t>
    </dgm:pt>
    <dgm:pt modelId="{C2176686-D23E-48EB-9D1B-1A1B46236638}" cxnId="{2986897A-7787-444F-B6C8-41F3823EF3C1}" type="sibTrans">
      <dgm:prSet/>
      <dgm:spPr/>
      <dgm:t>
        <a:bodyPr rtlCol="0"/>
        <a:lstStyle/>
        <a:p>
          <a:pPr rtl="0"/>
          <a:endParaRPr lang="en-US"/>
        </a:p>
      </dgm:t>
    </dgm:pt>
    <dgm:pt modelId="{B6E26FFC-9977-4BBC-BEC7-3D6B63754E52}">
      <dgm:prSet phldrT="[Text]" custT="1"/>
      <dgm:spPr/>
      <dgm:t>
        <a:bodyPr rtlCol="0"/>
        <a:lstStyle/>
        <a:p>
          <a:pPr rtl="0"/>
          <a:r>
            <a:rPr lang="en-US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2 </a:t>
          </a:r>
          <a:r>
            <a:rPr lang="zh-CN" altLang="en-US" sz="2400" dirty="0"/>
            <a:t>设计与实现</a:t>
          </a:r>
          <a:endParaRPr lang="en-US" sz="24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CEFBD89-2F4F-4B51-A98A-0F3C86494166}" cxnId="{17E73148-9C08-4999-B21E-F3C5A0E3FC0C}" type="parTrans">
      <dgm:prSet/>
      <dgm:spPr/>
      <dgm:t>
        <a:bodyPr rtlCol="0"/>
        <a:lstStyle/>
        <a:p>
          <a:pPr rtl="0"/>
          <a:endParaRPr lang="en-US"/>
        </a:p>
      </dgm:t>
    </dgm:pt>
    <dgm:pt modelId="{48634C00-2335-4923-9072-EB7482323D9C}" cxnId="{17E73148-9C08-4999-B21E-F3C5A0E3FC0C}" type="sibTrans">
      <dgm:prSet/>
      <dgm:spPr/>
      <dgm:t>
        <a:bodyPr rtlCol="0"/>
        <a:lstStyle/>
        <a:p>
          <a:pPr rtl="0"/>
          <a:endParaRPr lang="en-US"/>
        </a:p>
      </dgm:t>
    </dgm:pt>
    <dgm:pt modelId="{CBCC21F5-552F-4D39-812E-6FCD4A366F58}">
      <dgm:prSet phldrT="[Text]" custT="1"/>
      <dgm:spPr/>
      <dgm:t>
        <a:bodyPr rtlCol="0"/>
        <a:lstStyle/>
        <a:p>
          <a:pPr rtl="0"/>
          <a:r>
            <a:rPr lang="zh-CN" altLang="en-US" sz="2000"/>
            <a:t>设计思想</a:t>
          </a:r>
          <a:endParaRPr lang="en-US" sz="20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A973A1C-85F1-4969-A536-D29940229E2C}" cxnId="{3C41F2E0-4620-40B4-9857-68872B278EFB}" type="parTrans">
      <dgm:prSet/>
      <dgm:spPr/>
      <dgm:t>
        <a:bodyPr rtlCol="0"/>
        <a:lstStyle/>
        <a:p>
          <a:pPr rtl="0"/>
          <a:endParaRPr lang="en-US"/>
        </a:p>
      </dgm:t>
    </dgm:pt>
    <dgm:pt modelId="{3640B940-6901-481F-ADF7-6B77DEEED764}" cxnId="{3C41F2E0-4620-40B4-9857-68872B278EFB}" type="sibTrans">
      <dgm:prSet/>
      <dgm:spPr/>
      <dgm:t>
        <a:bodyPr rtlCol="0"/>
        <a:lstStyle/>
        <a:p>
          <a:pPr rtl="0"/>
          <a:endParaRPr lang="en-US"/>
        </a:p>
      </dgm:t>
    </dgm:pt>
    <dgm:pt modelId="{6D0E5D9F-7263-4526-A227-51301233F549}">
      <dgm:prSet phldrT="[Text]" custT="1"/>
      <dgm:spPr/>
      <dgm:t>
        <a:bodyPr rtlCol="0"/>
        <a:lstStyle/>
        <a:p>
          <a:pPr rtl="0"/>
          <a:r>
            <a:rPr lang="en-US" sz="2900" dirty="0">
              <a:latin typeface="微软雅黑" panose="020B0503020204020204" pitchFamily="34" charset="-122"/>
              <a:ea typeface="微软雅黑" panose="020B0503020204020204" pitchFamily="34" charset="-122"/>
            </a:rPr>
            <a:t>3 </a:t>
          </a:r>
          <a:r>
            <a:rPr lang="zh-CN" altLang="en-US" sz="2400" dirty="0"/>
            <a:t>测试与结论</a:t>
          </a:r>
          <a:endParaRPr lang="en-US" sz="29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3416D07-25F8-426C-BC65-639E6BCF4D6D}" cxnId="{C8C462C6-33A3-4E8B-91FE-36DBE92F1C4A}" type="parTrans">
      <dgm:prSet/>
      <dgm:spPr/>
      <dgm:t>
        <a:bodyPr rtlCol="0"/>
        <a:lstStyle/>
        <a:p>
          <a:pPr rtl="0"/>
          <a:endParaRPr lang="en-US"/>
        </a:p>
      </dgm:t>
    </dgm:pt>
    <dgm:pt modelId="{DE289E29-1989-4D8E-8AA6-F030105B3F13}" cxnId="{C8C462C6-33A3-4E8B-91FE-36DBE92F1C4A}" type="sibTrans">
      <dgm:prSet/>
      <dgm:spPr/>
      <dgm:t>
        <a:bodyPr rtlCol="0"/>
        <a:lstStyle/>
        <a:p>
          <a:pPr rtl="0"/>
          <a:endParaRPr lang="en-US"/>
        </a:p>
      </dgm:t>
    </dgm:pt>
    <dgm:pt modelId="{E5E95E82-EF79-43CA-AA86-43B0E1CBCD3F}">
      <dgm:prSet phldrT="[Text]" custT="1"/>
      <dgm:spPr/>
      <dgm:t>
        <a:bodyPr rtlCol="0"/>
        <a:lstStyle/>
        <a:p>
          <a:pPr rtl="0"/>
          <a:r>
            <a:rPr lang="en-US" sz="2900" dirty="0">
              <a:latin typeface="微软雅黑" panose="020B0503020204020204" pitchFamily="34" charset="-122"/>
              <a:ea typeface="微软雅黑" panose="020B0503020204020204" pitchFamily="34" charset="-122"/>
            </a:rPr>
            <a:t>4 </a:t>
          </a:r>
          <a:r>
            <a:rPr lang="zh-CN" altLang="en-US" sz="2400" dirty="0"/>
            <a:t>总结与思考</a:t>
          </a:r>
          <a:endParaRPr lang="en-US" sz="29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D76A3AE-1B6C-45A0-8E84-63160283749F}" cxnId="{A76240AD-13F6-40C0-BD9B-102D5EC0AE51}" type="parTrans">
      <dgm:prSet/>
      <dgm:spPr/>
      <dgm:t>
        <a:bodyPr rtlCol="0"/>
        <a:lstStyle/>
        <a:p>
          <a:pPr rtl="0"/>
          <a:endParaRPr lang="en-US"/>
        </a:p>
      </dgm:t>
    </dgm:pt>
    <dgm:pt modelId="{BF76010C-5523-4E13-B3E7-886DCE6AEBD4}" cxnId="{A76240AD-13F6-40C0-BD9B-102D5EC0AE51}" type="sibTrans">
      <dgm:prSet/>
      <dgm:spPr/>
      <dgm:t>
        <a:bodyPr rtlCol="0"/>
        <a:lstStyle/>
        <a:p>
          <a:pPr rtl="0"/>
          <a:endParaRPr lang="en-US"/>
        </a:p>
      </dgm:t>
    </dgm:pt>
    <dgm:pt modelId="{BBE6155B-0AA2-4CEB-B23F-FE9C3791DB1E}">
      <dgm:prSet custT="1"/>
      <dgm:spPr/>
      <dgm:t>
        <a:bodyPr/>
        <a:lstStyle/>
        <a:p>
          <a:pPr rtl="0"/>
          <a:r>
            <a:rPr lang="zh-CN" altLang="en-US" sz="2000" dirty="0"/>
            <a:t>数据结构</a:t>
          </a:r>
          <a:endParaRPr lang="en-US" altLang="zh-CN" sz="2000" dirty="0"/>
        </a:p>
      </dgm:t>
    </dgm:pt>
    <dgm:pt modelId="{BC74866D-F676-41A8-BD35-B6BB6B2AC209}" cxnId="{8E6B1265-87C1-40FD-A7D6-DDD312CEE78D}" type="parTrans">
      <dgm:prSet/>
      <dgm:spPr/>
      <dgm:t>
        <a:bodyPr/>
        <a:lstStyle/>
        <a:p>
          <a:endParaRPr lang="zh-CN" altLang="en-US"/>
        </a:p>
      </dgm:t>
    </dgm:pt>
    <dgm:pt modelId="{E629EC43-02D4-4BD2-9F30-C48CA9FC92C4}" cxnId="{8E6B1265-87C1-40FD-A7D6-DDD312CEE78D}" type="sibTrans">
      <dgm:prSet/>
      <dgm:spPr/>
      <dgm:t>
        <a:bodyPr/>
        <a:lstStyle/>
        <a:p>
          <a:endParaRPr lang="zh-CN" altLang="en-US"/>
        </a:p>
      </dgm:t>
    </dgm:pt>
    <dgm:pt modelId="{5A81B15B-1629-4B2A-B83E-67A431599CF9}">
      <dgm:prSet custT="1"/>
      <dgm:spPr/>
      <dgm:t>
        <a:bodyPr/>
        <a:lstStyle/>
        <a:p>
          <a:pPr rtl="0"/>
          <a:r>
            <a:rPr lang="zh-CN" altLang="en-US" sz="2000" dirty="0"/>
            <a:t>核心代码</a:t>
          </a:r>
          <a:endParaRPr lang="en-US" altLang="zh-CN" sz="2000" dirty="0"/>
        </a:p>
      </dgm:t>
    </dgm:pt>
    <dgm:pt modelId="{E80EF99D-D626-4E02-953D-EEF587D7A318}" cxnId="{D9E9E484-2CCA-4FBB-9B53-730E73B3D4C8}" type="parTrans">
      <dgm:prSet/>
      <dgm:spPr/>
      <dgm:t>
        <a:bodyPr/>
        <a:lstStyle/>
        <a:p>
          <a:endParaRPr lang="zh-CN" altLang="en-US"/>
        </a:p>
      </dgm:t>
    </dgm:pt>
    <dgm:pt modelId="{966F31A2-B6FF-4A8A-9323-0DE73D5DF375}" cxnId="{D9E9E484-2CCA-4FBB-9B53-730E73B3D4C8}" type="sibTrans">
      <dgm:prSet/>
      <dgm:spPr/>
      <dgm:t>
        <a:bodyPr/>
        <a:lstStyle/>
        <a:p>
          <a:endParaRPr lang="zh-CN" altLang="en-US"/>
        </a:p>
      </dgm:t>
    </dgm:pt>
    <dgm:pt modelId="{0ABA896D-8BC8-4746-B56A-41BB257EB422}">
      <dgm:prSet custT="1"/>
      <dgm:spPr/>
      <dgm:t>
        <a:bodyPr/>
        <a:lstStyle/>
        <a:p>
          <a:pPr rtl="0"/>
          <a:r>
            <a:rPr lang="zh-CN" altLang="en-US" sz="2000" dirty="0"/>
            <a:t>代码特性</a:t>
          </a:r>
          <a:endParaRPr lang="en-US" altLang="zh-CN" sz="2000" dirty="0"/>
        </a:p>
      </dgm:t>
    </dgm:pt>
    <dgm:pt modelId="{1F461458-7E78-4F44-A2E2-C7D7A2B1151C}" cxnId="{C87E78D2-0840-428E-9A34-A866A50731C1}" type="parTrans">
      <dgm:prSet/>
      <dgm:spPr/>
    </dgm:pt>
    <dgm:pt modelId="{1705B0C3-4E20-4CE7-86E8-C5FEB8C19603}" cxnId="{C87E78D2-0840-428E-9A34-A866A50731C1}" type="sibTrans">
      <dgm:prSet/>
      <dgm:spPr/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</dgm:pt>
    <dgm:pt modelId="{98302F07-D6A9-46A5-9807-EBF6C9F5B2DD}" type="pres">
      <dgm:prSet presAssocID="{082E8A29-955A-4C7C-A174-3E9DCD4DC89B}" presName="node" presStyleLbl="node1" presStyleIdx="0" presStyleCnt="4" custLinFactX="-4292" custLinFactNeighborX="-100000" custLinFactNeighborY="-28785">
        <dgm:presLayoutVars>
          <dgm:bulletEnabled val="1"/>
        </dgm:presLayoutVars>
      </dgm:prSet>
      <dgm:spPr/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 custScaleX="97366" custLinFactNeighborX="-22299" custLinFactNeighborY="-1195">
        <dgm:presLayoutVars>
          <dgm:bulletEnabled val="1"/>
        </dgm:presLayoutVars>
      </dgm:prSet>
      <dgm:spPr/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 custScaleX="105617">
        <dgm:presLayoutVars>
          <dgm:bulletEnabled val="1"/>
        </dgm:presLayoutVars>
      </dgm:prSet>
      <dgm:spPr/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</dgm:pt>
  </dgm:ptLst>
  <dgm:cxnLst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8E6B1265-87C1-40FD-A7D6-DDD312CEE78D}" srcId="{B6E26FFC-9977-4BBC-BEC7-3D6B63754E52}" destId="{BBE6155B-0AA2-4CEB-B23F-FE9C3791DB1E}" srcOrd="1" destOrd="0" parTransId="{BC74866D-F676-41A8-BD35-B6BB6B2AC209}" sibTransId="{E629EC43-02D4-4BD2-9F30-C48CA9FC92C4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D9E9E484-2CCA-4FBB-9B53-730E73B3D4C8}" srcId="{B6E26FFC-9977-4BBC-BEC7-3D6B63754E52}" destId="{5A81B15B-1629-4B2A-B83E-67A431599CF9}" srcOrd="3" destOrd="0" parTransId="{E80EF99D-D626-4E02-953D-EEF587D7A318}" sibTransId="{966F31A2-B6FF-4A8A-9323-0DE73D5DF375}"/>
    <dgm:cxn modelId="{D2038995-EDA7-4127-A4B6-AEE0FFB921FA}" type="presOf" srcId="{0ABA896D-8BC8-4746-B56A-41BB257EB422}" destId="{DAD9059A-916A-4916-A2A8-B42491568DD3}" srcOrd="0" destOrd="3" presId="urn:microsoft.com/office/officeart/2005/8/layout/hList6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0D8ADFB3-8817-42DF-BCCA-19BA929DC55B}" type="presOf" srcId="{5A81B15B-1629-4B2A-B83E-67A431599CF9}" destId="{DAD9059A-916A-4916-A2A8-B42491568DD3}" srcOrd="0" destOrd="4" presId="urn:microsoft.com/office/officeart/2005/8/layout/hList6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C87E78D2-0840-428E-9A34-A866A50731C1}" srcId="{B6E26FFC-9977-4BBC-BEC7-3D6B63754E52}" destId="{0ABA896D-8BC8-4746-B56A-41BB257EB422}" srcOrd="2" destOrd="0" parTransId="{1F461458-7E78-4F44-A2E2-C7D7A2B1151C}" sibTransId="{1705B0C3-4E20-4CE7-86E8-C5FEB8C19603}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6336BBE9-93E1-4E60-B626-31C0E269D3F1}" type="presOf" srcId="{BBE6155B-0AA2-4CEB-B23F-FE9C3791DB1E}" destId="{DAD9059A-916A-4916-A2A8-B42491568DD3}" srcOrd="0" destOrd="2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-862266" y="862266"/>
          <a:ext cx="3986213" cy="2261680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800" bIns="0" numCol="1" spcCol="1270" rtlCol="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</a:t>
          </a:r>
          <a:r>
            <a:rPr lang="zh-cn" sz="43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zh-CN" altLang="en-US" sz="2400" kern="1200" dirty="0"/>
            <a:t>基本情况、亮点</a:t>
          </a:r>
          <a:endParaRPr lang="zh-cn" sz="43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0" y="797243"/>
        <a:ext cx="2261680" cy="2391727"/>
      </dsp:txXfrm>
    </dsp:sp>
    <dsp:sp modelId="{DAD9059A-916A-4916-A2A8-B42491568DD3}">
      <dsp:nvSpPr>
        <dsp:cNvPr id="0" name=""/>
        <dsp:cNvSpPr/>
      </dsp:nvSpPr>
      <dsp:spPr>
        <a:xfrm rot="16200000">
          <a:off x="1504783" y="892052"/>
          <a:ext cx="3986213" cy="220210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800" bIns="0" numCol="1" spcCol="1270" rtlCol="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2 </a:t>
          </a:r>
          <a:r>
            <a:rPr lang="zh-CN" altLang="en-US" sz="2400" kern="1200" dirty="0"/>
            <a:t>设计与实现</a:t>
          </a:r>
          <a:endParaRPr lang="zh-cn" sz="24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/>
            <a:t>设计思想</a:t>
          </a:r>
          <a:endParaRPr lang="zh-cn" sz="20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数据结构</a:t>
          </a:r>
          <a:endParaRPr lang="en-US" altLang="zh-CN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代码特性</a:t>
          </a:r>
          <a:endParaRPr lang="en-US" altLang="zh-CN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核心代码</a:t>
          </a:r>
          <a:endParaRPr lang="en-US" altLang="zh-CN" sz="2000" kern="1200" dirty="0"/>
        </a:p>
      </dsp:txBody>
      <dsp:txXfrm rot="5400000">
        <a:off x="2396836" y="797242"/>
        <a:ext cx="2202107" cy="2391727"/>
      </dsp:txXfrm>
    </dsp:sp>
    <dsp:sp modelId="{25A33852-3C4B-4406-8856-3A4D6201948C}">
      <dsp:nvSpPr>
        <dsp:cNvPr id="0" name=""/>
        <dsp:cNvSpPr/>
      </dsp:nvSpPr>
      <dsp:spPr>
        <a:xfrm rot="16200000">
          <a:off x="4007647" y="798746"/>
          <a:ext cx="3986213" cy="2388719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150" tIns="0" rIns="184150" bIns="0" numCol="1" spcCol="1270" rtlCol="0" anchor="ctr" anchorCtr="0">
          <a:noAutofit/>
        </a:bodyPr>
        <a:lstStyle/>
        <a:p>
          <a:pPr marL="0" lvl="0" indent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9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3 </a:t>
          </a:r>
          <a:r>
            <a:rPr lang="zh-CN" altLang="en-US" sz="2400" kern="1200" dirty="0"/>
            <a:t>测试与结论</a:t>
          </a:r>
          <a:endParaRPr lang="zh-cn" sz="29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4806394" y="797242"/>
        <a:ext cx="2388719" cy="2391727"/>
      </dsp:txXfrm>
    </dsp:sp>
    <dsp:sp modelId="{86146B22-5360-4D1B-AC91-3378F10134EE}">
      <dsp:nvSpPr>
        <dsp:cNvPr id="0" name=""/>
        <dsp:cNvSpPr/>
      </dsp:nvSpPr>
      <dsp:spPr>
        <a:xfrm rot="16200000">
          <a:off x="6502473" y="862266"/>
          <a:ext cx="3986213" cy="2261680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150" tIns="0" rIns="184150" bIns="0" numCol="1" spcCol="1270" rtlCol="0" anchor="ctr" anchorCtr="0">
          <a:noAutofit/>
        </a:bodyPr>
        <a:lstStyle/>
        <a:p>
          <a:pPr marL="0" lvl="0" indent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9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4 </a:t>
          </a:r>
          <a:r>
            <a:rPr lang="zh-CN" altLang="en-US" sz="2400" kern="1200" dirty="0"/>
            <a:t>总结与思考</a:t>
          </a:r>
          <a:endParaRPr lang="zh-cn" sz="29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7364739" y="797243"/>
        <a:ext cx="2261680" cy="23917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type="flowChartManualOperation" r:blip="" rot="-90">
              <dgm:adjLst/>
            </dgm:shape>
          </dgm:if>
          <dgm:else name="Name6">
            <dgm:shape xmlns:r="http://schemas.openxmlformats.org/officeDocument/2006/relationships" type="flowChartManualOperation" r:blip="" rot="90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63AC701-27D8-463D-95F0-15B8B32542FE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6569B1B7-5130-4E54-BCB3-799656313485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rtl="0"/>
            <a:r>
              <a:rPr lang="zh-CN" altLang="en-US" dirty="0"/>
              <a:t>第二级</a:t>
            </a:r>
            <a:endParaRPr lang="zh-CN" altLang="en-US" dirty="0"/>
          </a:p>
          <a:p>
            <a:pPr lvl="2" rtl="0"/>
            <a:r>
              <a:rPr lang="zh-CN" altLang="en-US" dirty="0"/>
              <a:t>第三级</a:t>
            </a:r>
            <a:endParaRPr lang="zh-CN" altLang="en-US" dirty="0"/>
          </a:p>
          <a:p>
            <a:pPr lvl="3" rtl="0"/>
            <a:r>
              <a:rPr lang="zh-CN" altLang="en-US" dirty="0"/>
              <a:t>第四级</a:t>
            </a:r>
            <a:endParaRPr lang="zh-CN" altLang="en-US" dirty="0"/>
          </a:p>
          <a:p>
            <a:pPr lvl="4" rtl="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ED491D0-8E1B-49C7-849B-A28568D94497}" type="slidenum">
              <a:rPr lang="en-US" altLang="zh-CN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815EEF-EEF1-43AA-8181-37D716CC5F2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</a:fld>
            <a:endParaRPr lang="en-US" altLang="zh-CN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11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8DBC65E-1F61-470A-9CB6-E75D82005995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  <a:p>
            <a:pPr lvl="1" rtl="0"/>
            <a:r>
              <a:rPr lang="zh-CN" altLang="en-US"/>
              <a:t>二级</a:t>
            </a:r>
            <a:endParaRPr lang="zh-CN" altLang="en-US"/>
          </a:p>
          <a:p>
            <a:pPr lvl="2" rtl="0"/>
            <a:r>
              <a:rPr lang="zh-CN" altLang="en-US"/>
              <a:t>三级</a:t>
            </a:r>
            <a:endParaRPr lang="zh-CN" altLang="en-US"/>
          </a:p>
          <a:p>
            <a:pPr lvl="3" rtl="0"/>
            <a:r>
              <a:rPr lang="zh-CN" altLang="en-US"/>
              <a:t>四级</a:t>
            </a:r>
            <a:endParaRPr lang="zh-CN" altLang="en-US"/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30E9FA-E751-4F48-819C-F9A99AD205F1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  <a:p>
            <a:pPr lvl="1" rtl="0"/>
            <a:r>
              <a:rPr lang="zh-CN" altLang="en-US"/>
              <a:t>二级</a:t>
            </a:r>
            <a:endParaRPr lang="zh-CN" altLang="en-US"/>
          </a:p>
          <a:p>
            <a:pPr lvl="2" rtl="0"/>
            <a:r>
              <a:rPr lang="zh-CN" altLang="en-US"/>
              <a:t>三级</a:t>
            </a:r>
            <a:endParaRPr lang="zh-CN" altLang="en-US"/>
          </a:p>
          <a:p>
            <a:pPr lvl="3" rtl="0"/>
            <a:r>
              <a:rPr lang="zh-CN" altLang="en-US"/>
              <a:t>四级</a:t>
            </a:r>
            <a:endParaRPr lang="zh-CN" altLang="en-US"/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3DF20B2-4A9A-45E9-A283-24B207D4A469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  <a:p>
            <a:pPr lvl="1" rtl="0"/>
            <a:r>
              <a:rPr lang="zh-CN" altLang="en-US"/>
              <a:t>二级</a:t>
            </a:r>
            <a:endParaRPr lang="zh-CN" altLang="en-US"/>
          </a:p>
          <a:p>
            <a:pPr lvl="2" rtl="0"/>
            <a:r>
              <a:rPr lang="zh-CN" altLang="en-US"/>
              <a:t>三级</a:t>
            </a:r>
            <a:endParaRPr lang="zh-CN" altLang="en-US"/>
          </a:p>
          <a:p>
            <a:pPr lvl="3" rtl="0"/>
            <a:r>
              <a:rPr lang="zh-CN" altLang="en-US"/>
              <a:t>四级</a:t>
            </a:r>
            <a:endParaRPr lang="zh-CN" altLang="en-US"/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58272A-3F40-46EC-ACA6-70669E801A69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0356303-B561-4B81-A0E6-80FC4542CDC4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  <a:p>
            <a:pPr lvl="1" rtl="0"/>
            <a:r>
              <a:rPr lang="zh-CN" altLang="en-US"/>
              <a:t>二级</a:t>
            </a:r>
            <a:endParaRPr lang="zh-CN" altLang="en-US"/>
          </a:p>
          <a:p>
            <a:pPr lvl="2" rtl="0"/>
            <a:r>
              <a:rPr lang="zh-CN" altLang="en-US"/>
              <a:t>三级</a:t>
            </a:r>
            <a:endParaRPr lang="zh-CN" altLang="en-US"/>
          </a:p>
          <a:p>
            <a:pPr lvl="3" rtl="0"/>
            <a:r>
              <a:rPr lang="zh-CN" altLang="en-US"/>
              <a:t>四级</a:t>
            </a:r>
            <a:endParaRPr lang="zh-CN" altLang="en-US"/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  <a:p>
            <a:pPr lvl="1" rtl="0"/>
            <a:r>
              <a:rPr lang="zh-CN" altLang="en-US"/>
              <a:t>二级</a:t>
            </a:r>
            <a:endParaRPr lang="zh-CN" altLang="en-US"/>
          </a:p>
          <a:p>
            <a:pPr lvl="2" rtl="0"/>
            <a:r>
              <a:rPr lang="zh-CN" altLang="en-US"/>
              <a:t>三级</a:t>
            </a:r>
            <a:endParaRPr lang="zh-CN" altLang="en-US"/>
          </a:p>
          <a:p>
            <a:pPr lvl="3" rtl="0"/>
            <a:r>
              <a:rPr lang="zh-CN" altLang="en-US"/>
              <a:t>四级</a:t>
            </a:r>
            <a:endParaRPr lang="zh-CN" altLang="en-US"/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456D7C-88E2-4D62-AE60-29D8268EBD3A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  <a:p>
            <a:pPr lvl="1" rtl="0"/>
            <a:r>
              <a:rPr lang="zh-CN" altLang="en-US"/>
              <a:t>二级</a:t>
            </a:r>
            <a:endParaRPr lang="zh-CN" altLang="en-US"/>
          </a:p>
          <a:p>
            <a:pPr lvl="2" rtl="0"/>
            <a:r>
              <a:rPr lang="zh-CN" altLang="en-US"/>
              <a:t>三级</a:t>
            </a:r>
            <a:endParaRPr lang="zh-CN" altLang="en-US"/>
          </a:p>
          <a:p>
            <a:pPr lvl="3" rtl="0"/>
            <a:r>
              <a:rPr lang="zh-CN" altLang="en-US"/>
              <a:t>四级</a:t>
            </a:r>
            <a:endParaRPr lang="zh-CN" altLang="en-US"/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  <a:p>
            <a:pPr lvl="1" rtl="0"/>
            <a:r>
              <a:rPr lang="zh-CN" altLang="en-US"/>
              <a:t>二级</a:t>
            </a:r>
            <a:endParaRPr lang="zh-CN" altLang="en-US"/>
          </a:p>
          <a:p>
            <a:pPr lvl="2" rtl="0"/>
            <a:r>
              <a:rPr lang="zh-CN" altLang="en-US"/>
              <a:t>三级</a:t>
            </a:r>
            <a:endParaRPr lang="zh-CN" altLang="en-US"/>
          </a:p>
          <a:p>
            <a:pPr lvl="3" rtl="0"/>
            <a:r>
              <a:rPr lang="zh-CN" altLang="en-US"/>
              <a:t>四级</a:t>
            </a:r>
            <a:endParaRPr lang="zh-CN" altLang="en-US"/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EB2339-ABDC-476B-BD90-B2DFD73A7AD5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611C47-CDAD-4E4D-9A9A-8467648B26D4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65F84A-E83A-46A2-A5E5-11D5B48459CE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3" name="内容占位符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  <a:p>
            <a:pPr lvl="1" rtl="0"/>
            <a:r>
              <a:rPr lang="zh-CN" altLang="en-US"/>
              <a:t>二级</a:t>
            </a:r>
            <a:endParaRPr lang="zh-CN" altLang="en-US"/>
          </a:p>
          <a:p>
            <a:pPr lvl="2" rtl="0"/>
            <a:r>
              <a:rPr lang="zh-CN" altLang="en-US"/>
              <a:t>三级</a:t>
            </a:r>
            <a:endParaRPr lang="zh-CN" altLang="en-US"/>
          </a:p>
          <a:p>
            <a:pPr lvl="3" rtl="0"/>
            <a:r>
              <a:rPr lang="zh-CN" altLang="en-US"/>
              <a:t>四级</a:t>
            </a:r>
            <a:endParaRPr lang="zh-CN" altLang="en-US"/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2C6475-9F21-40D0-915C-04280363E93C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8F86CD-34FE-491B-8D8D-EA0F47576F32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4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rtl="0"/>
            <a:r>
              <a:rPr lang="zh-CN" altLang="en-US" dirty="0"/>
              <a:t>第二级</a:t>
            </a:r>
            <a:endParaRPr lang="zh-CN" altLang="en-US" dirty="0"/>
          </a:p>
          <a:p>
            <a:pPr lvl="2" rtl="0"/>
            <a:r>
              <a:rPr lang="zh-CN" altLang="en-US" dirty="0"/>
              <a:t>第三级</a:t>
            </a:r>
            <a:endParaRPr lang="zh-CN" altLang="en-US" dirty="0"/>
          </a:p>
          <a:p>
            <a:pPr lvl="3" rtl="0"/>
            <a:r>
              <a:rPr lang="zh-CN" altLang="en-US" dirty="0"/>
              <a:t>第四级</a:t>
            </a:r>
            <a:endParaRPr lang="zh-CN" altLang="en-US" dirty="0"/>
          </a:p>
          <a:p>
            <a:pPr lvl="4" rtl="0"/>
            <a:r>
              <a:rPr lang="zh-CN" altLang="en-US" dirty="0"/>
              <a:t>第五级</a:t>
            </a:r>
            <a:endParaRPr lang="zh-CN" altLang="en-US" dirty="0"/>
          </a:p>
          <a:p>
            <a:pPr lvl="5" rtl="0"/>
            <a:r>
              <a:rPr lang="zh-CN" altLang="en-US" dirty="0"/>
              <a:t>第六级</a:t>
            </a:r>
            <a:endParaRPr lang="zh-CN" altLang="en-US" dirty="0"/>
          </a:p>
          <a:p>
            <a:pPr lvl="6" rtl="0"/>
            <a:r>
              <a:rPr lang="zh-CN" altLang="en-US" dirty="0"/>
              <a:t>第七级</a:t>
            </a:r>
            <a:endParaRPr lang="zh-CN" altLang="en-US" dirty="0"/>
          </a:p>
          <a:p>
            <a:pPr lvl="7" rtl="0"/>
            <a:r>
              <a:rPr lang="zh-CN" altLang="en-US" dirty="0"/>
              <a:t>第八级</a:t>
            </a:r>
            <a:endParaRPr lang="zh-CN" altLang="en-US" dirty="0"/>
          </a:p>
          <a:p>
            <a:pPr lvl="8" rtl="0"/>
            <a:r>
              <a:rPr lang="zh-CN" altLang="en-US" dirty="0"/>
              <a:t>第九级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BD676AE-0386-4991-94D7-85BDB586F352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 1"/>
          <p:cNvGrpSpPr/>
          <p:nvPr/>
        </p:nvGrpSpPr>
        <p:grpSpPr>
          <a:xfrm>
            <a:off x="642022" y="489106"/>
            <a:ext cx="5341757" cy="5341757"/>
            <a:chOff x="3131053" y="1062488"/>
            <a:chExt cx="2866074" cy="2866074"/>
          </a:xfrm>
          <a:solidFill>
            <a:srgbClr val="FDCC56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58" name="空心弧 57"/>
            <p:cNvSpPr/>
            <p:nvPr/>
          </p:nvSpPr>
          <p:spPr>
            <a:xfrm>
              <a:off x="3131053" y="1062488"/>
              <a:ext cx="2866074" cy="2866074"/>
            </a:xfrm>
            <a:prstGeom prst="blockArc">
              <a:avLst>
                <a:gd name="adj1" fmla="val 13797986"/>
                <a:gd name="adj2" fmla="val 10838748"/>
                <a:gd name="adj3" fmla="val 22684"/>
              </a:avLst>
            </a:prstGeom>
            <a:solidFill>
              <a:srgbClr val="15629C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>
              <a:bevelT w="254000" prst="angle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600"/>
              <a:endParaRPr kumimoji="1" lang="zh-CN" altLang="en-US" sz="2400">
                <a:solidFill>
                  <a:srgbClr val="000000"/>
                </a:solidFill>
                <a:latin typeface="Century Gothic"/>
                <a:ea typeface="微软雅黑" panose="020B0503020204020204" pitchFamily="34" charset="-122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3346948" y="1278383"/>
              <a:ext cx="2434284" cy="243428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600"/>
              <a:endParaRPr kumimoji="1" lang="zh-CN" altLang="en-US" sz="8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1121146" y="2174436"/>
            <a:ext cx="4624767" cy="1097057"/>
            <a:chOff x="2996774" y="1628171"/>
            <a:chExt cx="3469178" cy="823046"/>
          </a:xfrm>
        </p:grpSpPr>
        <p:sp>
          <p:nvSpPr>
            <p:cNvPr id="196" name="TextBox 195"/>
            <p:cNvSpPr txBox="1"/>
            <p:nvPr/>
          </p:nvSpPr>
          <p:spPr>
            <a:xfrm>
              <a:off x="3149756" y="1628171"/>
              <a:ext cx="3316196" cy="746636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 prst="angle"/>
            </a:sp3d>
          </p:spPr>
          <p:txBody>
            <a:bodyPr wrap="square" rtlCol="0">
              <a:spAutoFit/>
            </a:bodyPr>
            <a:lstStyle/>
            <a:p>
              <a:pPr algn="ctr" defTabSz="609600"/>
              <a:r>
                <a:rPr lang="zh-CN" altLang="en-US" sz="5865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68000"/>
                      </a:srgbClr>
                    </a:outerShdw>
                  </a:effectLst>
                  <a:latin typeface="方正粗宋简体" pitchFamily="65" charset="-122"/>
                  <a:ea typeface="方正粗宋简体" pitchFamily="65" charset="-122"/>
                </a:rPr>
                <a:t>数据结构</a:t>
              </a:r>
              <a:endParaRPr lang="zh-CN" altLang="en-US" sz="5865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68000"/>
                    </a:srgbClr>
                  </a:outerShdw>
                </a:effectLst>
                <a:latin typeface="方正粗宋简体" pitchFamily="65" charset="-122"/>
                <a:ea typeface="方正粗宋简体" pitchFamily="65" charset="-122"/>
              </a:endParaRPr>
            </a:p>
          </p:txBody>
        </p:sp>
        <p:sp>
          <p:nvSpPr>
            <p:cNvPr id="197" name="矩形 196"/>
            <p:cNvSpPr/>
            <p:nvPr/>
          </p:nvSpPr>
          <p:spPr>
            <a:xfrm>
              <a:off x="2996774" y="2405484"/>
              <a:ext cx="3288637" cy="457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600"/>
              <a:endParaRPr lang="zh-CN" altLang="en-US" sz="2400">
                <a:solidFill>
                  <a:srgbClr val="FFFFFF"/>
                </a:solidFill>
                <a:latin typeface="Century Gothic"/>
                <a:ea typeface="微软雅黑" panose="020B0503020204020204" pitchFamily="34" charset="-122"/>
              </a:endParaRPr>
            </a:p>
          </p:txBody>
        </p:sp>
      </p:grpSp>
      <p:sp>
        <p:nvSpPr>
          <p:cNvPr id="198" name="矩形 197"/>
          <p:cNvSpPr/>
          <p:nvPr/>
        </p:nvSpPr>
        <p:spPr>
          <a:xfrm>
            <a:off x="1325086" y="3299977"/>
            <a:ext cx="4063295" cy="697533"/>
          </a:xfrm>
          <a:prstGeom prst="rect">
            <a:avLst/>
          </a:prstGeom>
        </p:spPr>
        <p:txBody>
          <a:bodyPr wrap="square" lIns="121891" tIns="60945" rIns="121891" bIns="60945">
            <a:spAutoFit/>
          </a:bodyPr>
          <a:lstStyle/>
          <a:p>
            <a:pPr algn="ctr" defTabSz="1244600">
              <a:defRPr/>
            </a:pPr>
            <a:r>
              <a:rPr lang="zh-CN" altLang="en-US" sz="3735" kern="0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67000"/>
                    </a:prstClr>
                  </a:outerShdw>
                </a:effectLst>
                <a:latin typeface="方正综艺简体" pitchFamily="2" charset="-122"/>
                <a:ea typeface="方正综艺简体" pitchFamily="2" charset="-122"/>
              </a:rPr>
              <a:t>专题报告一</a:t>
            </a:r>
            <a:r>
              <a:rPr lang="en-US" altLang="zh-CN" sz="3735" kern="0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67000"/>
                    </a:prstClr>
                  </a:outerShdw>
                </a:effectLst>
                <a:latin typeface="方正综艺简体" pitchFamily="2" charset="-122"/>
                <a:ea typeface="方正综艺简体" pitchFamily="2" charset="-122"/>
              </a:rPr>
              <a:t>PPT</a:t>
            </a:r>
            <a:endParaRPr lang="zh-CN" altLang="en-US" sz="3735" kern="0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67000"/>
                  </a:prstClr>
                </a:outerShdw>
              </a:effectLst>
              <a:latin typeface="方正综艺简体" pitchFamily="2" charset="-122"/>
              <a:ea typeface="方正综艺简体" pitchFamily="2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109811" y="2403038"/>
            <a:ext cx="2291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 defTabSz="609600"/>
            <a:r>
              <a:rPr lang="zh-CN" altLang="en-US" sz="1865" b="1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solidFill>
                  <a:srgbClr val="000000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成员简介：</a:t>
            </a:r>
            <a:r>
              <a:rPr lang="en-US" altLang="zh-CN" sz="2400" b="1" dirty="0">
                <a:solidFill>
                  <a:srgbClr val="000000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rgbClr val="000000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  <a:endParaRPr lang="en-US" altLang="zh-CN" sz="2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69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202423" y="3464915"/>
            <a:ext cx="5037304" cy="327635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defTabSz="609600"/>
            <a:r>
              <a:rPr lang="en-US" altLang="zh-CN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1120181513-</a:t>
            </a:r>
            <a:r>
              <a:rPr lang="zh-CN" altLang="en-US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曲韵博 </a:t>
            </a:r>
            <a:endParaRPr lang="en-US" altLang="zh-CN" sz="16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202423" y="3794150"/>
            <a:ext cx="5521384" cy="327635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defTabSz="609600"/>
            <a:r>
              <a:rPr lang="en-US" altLang="zh-CN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1120181455-</a:t>
            </a:r>
            <a:r>
              <a:rPr lang="zh-CN" altLang="en-US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楚照耀 </a:t>
            </a:r>
            <a:endParaRPr lang="zh-CN" altLang="en-US" sz="16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7202423" y="3164612"/>
            <a:ext cx="3420520" cy="327635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defTabSz="609600"/>
            <a:r>
              <a:rPr lang="en-US" altLang="zh-CN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1120180514-</a:t>
            </a:r>
            <a:r>
              <a:rPr lang="zh-CN" altLang="en-US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陈宇辉</a:t>
            </a:r>
            <a:endParaRPr lang="zh-CN" altLang="en-US" sz="16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62"/>
          <p:cNvSpPr txBox="1"/>
          <p:nvPr/>
        </p:nvSpPr>
        <p:spPr>
          <a:xfrm>
            <a:off x="7202423" y="4118978"/>
            <a:ext cx="3090499" cy="327635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defTabSz="609600"/>
            <a:r>
              <a:rPr lang="en-US" altLang="zh-CN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1120181464-</a:t>
            </a:r>
            <a:r>
              <a:rPr lang="zh-CN" altLang="en-US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刘毅波 </a:t>
            </a:r>
            <a:endParaRPr lang="zh-CN" altLang="en-US" sz="16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62"/>
          <p:cNvSpPr txBox="1"/>
          <p:nvPr/>
        </p:nvSpPr>
        <p:spPr>
          <a:xfrm>
            <a:off x="7202423" y="4432556"/>
            <a:ext cx="3090499" cy="327635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defTabSz="609600"/>
            <a:r>
              <a:rPr lang="en-US" altLang="zh-CN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1120181541-</a:t>
            </a:r>
            <a:r>
              <a:rPr lang="zh-CN" altLang="en-US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刘泽宇 </a:t>
            </a:r>
            <a:endParaRPr lang="zh-CN" altLang="en-US" sz="16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63"/>
          <p:cNvSpPr txBox="1"/>
          <p:nvPr/>
        </p:nvSpPr>
        <p:spPr>
          <a:xfrm>
            <a:off x="7202423" y="2864310"/>
            <a:ext cx="3420520" cy="327635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defTabSz="609600"/>
            <a:r>
              <a:rPr lang="zh-CN" altLang="en-US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班级 </a:t>
            </a:r>
            <a:r>
              <a:rPr lang="en-US" altLang="zh-CN" sz="16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30021801</a:t>
            </a:r>
            <a:endParaRPr lang="zh-CN" altLang="en-US" sz="16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TextBox 59"/>
          <p:cNvSpPr txBox="1"/>
          <p:nvPr/>
        </p:nvSpPr>
        <p:spPr>
          <a:xfrm>
            <a:off x="6971381" y="1757878"/>
            <a:ext cx="24295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lvl="1" defTabSz="609600"/>
            <a:r>
              <a:rPr lang="zh-CN" altLang="en-US" sz="3600" b="1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信息第</a:t>
            </a:r>
            <a:r>
              <a:rPr lang="en-US" altLang="zh-CN" sz="3600" b="1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3600" b="1" dirty="0">
                <a:solidFill>
                  <a:srgbClr val="000000">
                    <a:lumMod val="85000"/>
                    <a:lumOff val="1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</a:t>
            </a:r>
            <a:endParaRPr lang="zh-CN" altLang="en-US" sz="3600" b="1" dirty="0">
              <a:solidFill>
                <a:srgbClr val="000000">
                  <a:lumMod val="85000"/>
                  <a:lumOff val="1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5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350"/>
                            </p:stCondLst>
                            <p:childTnLst>
                              <p:par>
                                <p:cTn id="4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0"/>
      <p:bldP spid="60" grpId="0"/>
      <p:bldP spid="62" grpId="0"/>
      <p:bldP spid="63" grpId="0"/>
      <p:bldP spid="64" grpId="0"/>
      <p:bldP spid="18" grpId="0"/>
      <p:bldP spid="19" grpId="0"/>
      <p:bldP spid="20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p>
            <a:r>
              <a:rPr lang="zh-CN" altLang="en-US" sz="3600" dirty="0"/>
              <a:t>设计与实现：功能函数</a:t>
            </a:r>
            <a:endParaRPr lang="zh-CN" altLang="en-US" sz="36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28665" y="3447415"/>
            <a:ext cx="716280" cy="51816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2385" y="3447415"/>
            <a:ext cx="716280" cy="5410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105" y="3447415"/>
            <a:ext cx="716280" cy="5410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9825" y="3435985"/>
            <a:ext cx="716280" cy="54102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545" y="3447415"/>
            <a:ext cx="716280" cy="54102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85495" y="1975485"/>
            <a:ext cx="27051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移动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665" y="3447415"/>
            <a:ext cx="716280" cy="54102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44945" y="3435985"/>
            <a:ext cx="716280" cy="518160"/>
          </a:xfrm>
          <a:prstGeom prst="rect">
            <a:avLst/>
          </a:prstGeom>
        </p:spPr>
      </p:pic>
      <p:sp>
        <p:nvSpPr>
          <p:cNvPr id="17" name="上箭头 16"/>
          <p:cNvSpPr/>
          <p:nvPr/>
        </p:nvSpPr>
        <p:spPr>
          <a:xfrm>
            <a:off x="2832735" y="4234815"/>
            <a:ext cx="781685" cy="112649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上箭头 17"/>
          <p:cNvSpPr/>
          <p:nvPr/>
        </p:nvSpPr>
        <p:spPr>
          <a:xfrm>
            <a:off x="5796280" y="4234815"/>
            <a:ext cx="781685" cy="112649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上箭头 18"/>
          <p:cNvSpPr/>
          <p:nvPr/>
        </p:nvSpPr>
        <p:spPr>
          <a:xfrm>
            <a:off x="6512560" y="4234815"/>
            <a:ext cx="781685" cy="112649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上箭头 19"/>
          <p:cNvSpPr/>
          <p:nvPr/>
        </p:nvSpPr>
        <p:spPr>
          <a:xfrm>
            <a:off x="3614420" y="4234815"/>
            <a:ext cx="781685" cy="112649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2910205" y="5512435"/>
            <a:ext cx="801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tail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3711575" y="5512435"/>
            <a:ext cx="801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tail’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898515" y="5512435"/>
            <a:ext cx="801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head</a:t>
            </a:r>
            <a:endParaRPr lang="en-US" altLang="zh-CN"/>
          </a:p>
        </p:txBody>
      </p:sp>
      <p:sp>
        <p:nvSpPr>
          <p:cNvPr id="24" name="文本框 23"/>
          <p:cNvSpPr txBox="1"/>
          <p:nvPr/>
        </p:nvSpPr>
        <p:spPr>
          <a:xfrm>
            <a:off x="6699885" y="5512435"/>
            <a:ext cx="801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head'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000"/>
                            </p:stCondLst>
                            <p:childTnLst>
                              <p:par>
                                <p:cTn id="8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 animBg="1"/>
      <p:bldP spid="21" grpId="0"/>
      <p:bldP spid="18" grpId="0" animBg="1"/>
      <p:bldP spid="23" grpId="0"/>
      <p:bldP spid="20" grpId="0" animBg="1"/>
      <p:bldP spid="22" grpId="0"/>
      <p:bldP spid="19" grpId="0" animBg="1"/>
      <p:bldP spid="24" grpId="0"/>
      <p:bldP spid="17" grpId="1" animBg="1"/>
      <p:bldP spid="21" grpId="1"/>
      <p:bldP spid="18" grpId="1" animBg="1"/>
      <p:bldP spid="2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p>
            <a:r>
              <a:rPr lang="zh-CN" altLang="en-US" sz="3600" dirty="0"/>
              <a:t>设计与实现：功能函数</a:t>
            </a:r>
            <a:endParaRPr lang="zh-CN" altLang="en-US" sz="3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9825" y="4518025"/>
            <a:ext cx="716280" cy="5410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9825" y="3977005"/>
            <a:ext cx="716280" cy="5410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9825" y="3435985"/>
            <a:ext cx="716280" cy="54102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9825" y="2906395"/>
            <a:ext cx="716280" cy="54102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85495" y="1975485"/>
            <a:ext cx="27051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死亡判定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9825" y="5059045"/>
            <a:ext cx="716280" cy="54102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105" y="3977005"/>
            <a:ext cx="716280" cy="5181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96105" y="5059045"/>
            <a:ext cx="716280" cy="5410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12385" y="5059045"/>
            <a:ext cx="716280" cy="54102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12385" y="4518025"/>
            <a:ext cx="716280" cy="54102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12385" y="3977005"/>
            <a:ext cx="716280" cy="54102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96105" y="3999865"/>
            <a:ext cx="716280" cy="54102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9825" y="3999865"/>
            <a:ext cx="716280" cy="51816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6105" y="4007485"/>
            <a:ext cx="723900" cy="5334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765" y="3961765"/>
            <a:ext cx="723900" cy="5334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005" y="4540885"/>
            <a:ext cx="723900" cy="5334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005" y="5059045"/>
            <a:ext cx="723900" cy="5334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0865" y="5074285"/>
            <a:ext cx="723900" cy="5334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825" y="5074285"/>
            <a:ext cx="723900" cy="5334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205" y="4540885"/>
            <a:ext cx="723900" cy="5334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205" y="3961765"/>
            <a:ext cx="723900" cy="533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zh-CN" altLang="en-US" sz="3600" dirty="0"/>
              <a:t>设计与实现：游戏流程</a:t>
            </a:r>
            <a:endParaRPr lang="zh-CN" altLang="en-US" sz="36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78380" y="475615"/>
            <a:ext cx="6981825" cy="6382385"/>
          </a:xfrm>
          <a:prstGeom prst="rect">
            <a:avLst/>
          </a:prstGeom>
        </p:spPr>
      </p:pic>
      <p:sp>
        <p:nvSpPr>
          <p:cNvPr id="4" name="单圆角矩形 3"/>
          <p:cNvSpPr/>
          <p:nvPr/>
        </p:nvSpPr>
        <p:spPr>
          <a:xfrm>
            <a:off x="2278380" y="3284220"/>
            <a:ext cx="3718560" cy="3280410"/>
          </a:xfrm>
          <a:prstGeom prst="snipRoundRect">
            <a:avLst>
              <a:gd name="adj1" fmla="val 16667"/>
              <a:gd name="adj2" fmla="val 50000"/>
            </a:avLst>
          </a:prstGeom>
          <a:noFill/>
          <a:ln w="28575" cmpd="sng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剪去对角的矩形 5"/>
          <p:cNvSpPr/>
          <p:nvPr/>
        </p:nvSpPr>
        <p:spPr>
          <a:xfrm>
            <a:off x="5182870" y="3047365"/>
            <a:ext cx="3955415" cy="1633855"/>
          </a:xfrm>
          <a:prstGeom prst="snip2DiagRect">
            <a:avLst>
              <a:gd name="adj1" fmla="val 0"/>
              <a:gd name="adj2" fmla="val 41436"/>
            </a:avLst>
          </a:prstGeom>
          <a:noFill/>
          <a:ln w="28575" cmpd="sng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五角星 6"/>
          <p:cNvSpPr/>
          <p:nvPr/>
        </p:nvSpPr>
        <p:spPr>
          <a:xfrm>
            <a:off x="5884545" y="3405505"/>
            <a:ext cx="419100" cy="355600"/>
          </a:xfrm>
          <a:prstGeom prst="star5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ang="54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bldLvl="0" animBg="1"/>
      <p:bldP spid="7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代码特性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z="2400" b="1" dirty="0"/>
              <a:t>鲁棒性</a:t>
            </a:r>
            <a:endParaRPr lang="en-US" altLang="zh-CN" b="1" dirty="0"/>
          </a:p>
          <a:p>
            <a:pPr marL="0" indent="0">
              <a:buNone/>
            </a:pPr>
            <a:r>
              <a:rPr lang="zh-CN" altLang="en-US" dirty="0"/>
              <a:t>   游戏过程中，除了</a:t>
            </a:r>
            <a:r>
              <a:rPr lang="en-US" altLang="zh-CN" dirty="0"/>
              <a:t>esc</a:t>
            </a:r>
            <a:r>
              <a:rPr lang="zh-CN" altLang="en-US" dirty="0"/>
              <a:t>和控制方向的按键外，其余按键的输入无效。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b="1" dirty="0"/>
              <a:t>代码风格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dirty="0"/>
              <a:t>  Snake.hpp</a:t>
            </a:r>
            <a:r>
              <a:rPr lang="zh-CN" altLang="en-US" dirty="0"/>
              <a:t>文件包含实现所需类的定义</a:t>
            </a:r>
            <a:r>
              <a:rPr lang="en-US" altLang="zh-CN" dirty="0"/>
              <a:t>;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Snake.cpp</a:t>
            </a:r>
            <a:r>
              <a:rPr lang="zh-CN" altLang="en-US" dirty="0"/>
              <a:t>包含所有成员函数的定义</a:t>
            </a:r>
            <a:r>
              <a:rPr lang="en-US" altLang="zh-CN" dirty="0"/>
              <a:t>;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main.cpp</a:t>
            </a:r>
            <a:r>
              <a:rPr lang="zh-CN" altLang="en-US" dirty="0"/>
              <a:t>包含</a:t>
            </a:r>
            <a:r>
              <a:rPr lang="en-US" altLang="zh-CN" dirty="0"/>
              <a:t>SDL</a:t>
            </a:r>
            <a:r>
              <a:rPr lang="zh-CN" altLang="en-US" dirty="0"/>
              <a:t>渲染功能以及游戏功能的调用。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  文件中函数变量命名简单易懂，包含大量成员函数功能的注释。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总结与反思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分工问题</a:t>
            </a:r>
            <a:r>
              <a:rPr lang="en-US" altLang="zh-CN" dirty="0"/>
              <a:t>	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缺乏小组项目开发经验，导致代码任务集中在少部分组员身上，降低了效率。合作的方式有待改进。</a:t>
            </a:r>
            <a:endParaRPr lang="en-US" altLang="zh-CN" dirty="0"/>
          </a:p>
          <a:p>
            <a:r>
              <a:rPr lang="zh-CN" altLang="en-US" dirty="0"/>
              <a:t>不同成员代码风格存在差异，缺乏统一标准，在代码综合时造成额外工作量。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CN" altLang="en-US" dirty="0"/>
              <a:t>平台移植性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zh-CN" altLang="en-US" dirty="0"/>
              <a:t>组内开发环境不一，成果难以在不同平台的</a:t>
            </a:r>
            <a:r>
              <a:rPr lang="en-US" altLang="zh-CN" dirty="0"/>
              <a:t>PC</a:t>
            </a:r>
            <a:r>
              <a:rPr lang="zh-CN" altLang="en-US" dirty="0"/>
              <a:t>上复现。</a:t>
            </a:r>
            <a:endParaRPr lang="zh-CN" altLang="en-US" dirty="0"/>
          </a:p>
        </p:txBody>
      </p:sp>
      <p:sp>
        <p:nvSpPr>
          <p:cNvPr id="7" name="文本占位符 4"/>
          <p:cNvSpPr txBox="1"/>
          <p:nvPr/>
        </p:nvSpPr>
        <p:spPr>
          <a:xfrm>
            <a:off x="6419088" y="3429000"/>
            <a:ext cx="4489704" cy="8306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None/>
              <a:defRPr sz="24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20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18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9pPr>
          </a:lstStyle>
          <a:p>
            <a:r>
              <a:rPr lang="zh-CN" altLang="en-US" dirty="0"/>
              <a:t>代码风格</a:t>
            </a:r>
            <a:endParaRPr lang="zh-CN" altLang="en-US" dirty="0"/>
          </a:p>
        </p:txBody>
      </p:sp>
      <p:sp>
        <p:nvSpPr>
          <p:cNvPr id="8" name="内容占位符 5"/>
          <p:cNvSpPr txBox="1"/>
          <p:nvPr/>
        </p:nvSpPr>
        <p:spPr>
          <a:xfrm>
            <a:off x="6419088" y="4343738"/>
            <a:ext cx="4489704" cy="34337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9pPr>
          </a:lstStyle>
          <a:p>
            <a:r>
              <a:rPr lang="zh-CN" altLang="en-US" dirty="0"/>
              <a:t>编译代码以及文件声明时</a:t>
            </a:r>
            <a:r>
              <a:rPr lang="en-US" altLang="zh-CN" dirty="0"/>
              <a:t>.</a:t>
            </a:r>
            <a:r>
              <a:rPr lang="en-US" altLang="zh-CN" dirty="0" err="1"/>
              <a:t>cpp</a:t>
            </a:r>
            <a:r>
              <a:rPr lang="zh-CN" altLang="en-US" dirty="0"/>
              <a:t>与</a:t>
            </a:r>
            <a:r>
              <a:rPr lang="en-US" altLang="zh-CN" dirty="0"/>
              <a:t>.</a:t>
            </a:r>
            <a:r>
              <a:rPr lang="en-US" altLang="zh-CN" dirty="0" err="1"/>
              <a:t>hpp</a:t>
            </a:r>
            <a:r>
              <a:rPr lang="zh-CN" altLang="en-US" dirty="0"/>
              <a:t>文件混淆，造成重复定义以及编译错误。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测试与结论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测试项目：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正常的移动 </a:t>
            </a:r>
            <a:r>
              <a:rPr lang="en-US" altLang="zh-CN" dirty="0"/>
              <a:t>	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食物的随机产生 </a:t>
            </a:r>
            <a:r>
              <a:rPr lang="en-US" altLang="zh-CN" dirty="0"/>
              <a:t>    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吃到食物判定并延长蛇身    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死亡判定     </a:t>
            </a:r>
            <a:endParaRPr lang="en-US" altLang="zh-CN" dirty="0"/>
          </a:p>
          <a:p>
            <a:r>
              <a:rPr lang="en-US" altLang="zh-CN" dirty="0"/>
              <a:t>5.</a:t>
            </a:r>
            <a:r>
              <a:rPr lang="zh-CN" altLang="en-US" dirty="0"/>
              <a:t>游戏加速的判定</a:t>
            </a:r>
            <a:endParaRPr lang="en-US" altLang="zh-CN" dirty="0"/>
          </a:p>
          <a:p>
            <a:r>
              <a:rPr lang="en-US" altLang="zh-CN" dirty="0"/>
              <a:t>6.</a:t>
            </a:r>
            <a:r>
              <a:rPr lang="zh-CN" altLang="en-US" dirty="0"/>
              <a:t>成绩排行榜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核心代码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见附录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专题一：贪吃蛇游戏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zh-CN" altLang="en-US" sz="4000" dirty="0"/>
              <a:t>目录</a:t>
            </a:r>
            <a:endParaRPr lang="zh-CN" altLang="en-US" sz="3600" dirty="0"/>
          </a:p>
        </p:txBody>
      </p:sp>
      <p:graphicFrame>
        <p:nvGraphicFramePr>
          <p:cNvPr id="8" name="内容占位符 2" descr="梯形列表显示了从左至右排列的 4 个组，每个组下方都有任务说明"/>
          <p:cNvGraphicFramePr>
            <a:graphicFrameLocks noGrp="1"/>
          </p:cNvGraphicFramePr>
          <p:nvPr>
            <p:ph idx="1"/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zh-CN" altLang="en-US" sz="3200" dirty="0">
                <a:sym typeface="+mn-ea"/>
              </a:rPr>
              <a:t>基本情况、亮点</a:t>
            </a:r>
            <a:endParaRPr lang="zh-CN" altLang="en-US" sz="3200" dirty="0"/>
          </a:p>
        </p:txBody>
      </p:sp>
      <p:pic>
        <p:nvPicPr>
          <p:cNvPr id="5" name="图片 4" descr="电脑萤幕画面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452880"/>
            <a:ext cx="6853555" cy="5368925"/>
          </a:xfrm>
          <a:prstGeom prst="rect">
            <a:avLst/>
          </a:prstGeom>
        </p:spPr>
      </p:pic>
      <p:sp>
        <p:nvSpPr>
          <p:cNvPr id="4" name="线形标注 2 3"/>
          <p:cNvSpPr/>
          <p:nvPr/>
        </p:nvSpPr>
        <p:spPr>
          <a:xfrm>
            <a:off x="8825865" y="4817110"/>
            <a:ext cx="2513965" cy="1592580"/>
          </a:xfrm>
          <a:prstGeom prst="borderCallout2">
            <a:avLst>
              <a:gd name="adj1" fmla="val 65869"/>
              <a:gd name="adj2" fmla="val -4698"/>
              <a:gd name="adj3" fmla="val 86881"/>
              <a:gd name="adj4" fmla="val -21116"/>
              <a:gd name="adj5" fmla="val 2950"/>
              <a:gd name="adj6" fmla="val -190729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6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游戏界面</a:t>
            </a:r>
            <a:endParaRPr lang="zh-CN" altLang="en-US" sz="360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形标注 6"/>
          <p:cNvSpPr/>
          <p:nvPr/>
        </p:nvSpPr>
        <p:spPr>
          <a:xfrm>
            <a:off x="8810625" y="577850"/>
            <a:ext cx="2718435" cy="1592580"/>
          </a:xfrm>
          <a:prstGeom prst="wedgeEllipseCallout">
            <a:avLst>
              <a:gd name="adj1" fmla="val -73429"/>
              <a:gd name="adj2" fmla="val 31299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600">
                <a:latin typeface="微软雅黑" panose="020B0503020204020204" pitchFamily="34" charset="-122"/>
                <a:ea typeface="微软雅黑" panose="020B0503020204020204" pitchFamily="34" charset="-122"/>
              </a:rPr>
              <a:t>积分板</a:t>
            </a:r>
            <a:endParaRPr lang="zh-CN" altLang="en-US" sz="3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形标注 8"/>
          <p:cNvSpPr/>
          <p:nvPr/>
        </p:nvSpPr>
        <p:spPr>
          <a:xfrm>
            <a:off x="8810625" y="3027680"/>
            <a:ext cx="2687955" cy="1136015"/>
          </a:xfrm>
          <a:prstGeom prst="wedgeEllipseCallout">
            <a:avLst>
              <a:gd name="adj1" fmla="val -79695"/>
              <a:gd name="adj2" fmla="val 482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排行榜</a:t>
            </a:r>
            <a:endParaRPr lang="zh-CN" altLang="en-US" sz="320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zh-CN" altLang="en-US" sz="3600" dirty="0"/>
              <a:t>基本情况、亮点</a:t>
            </a:r>
            <a:endParaRPr lang="zh-CN" altLang="en-US" sz="36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9455" y="1828165"/>
            <a:ext cx="10884535" cy="50298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4095" y="1828165"/>
            <a:ext cx="10883265" cy="5029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zh-CN" altLang="en-US" sz="3600" dirty="0"/>
              <a:t>基本情况、亮点</a:t>
            </a:r>
            <a:endParaRPr lang="zh-CN" altLang="en-US" sz="3600" dirty="0"/>
          </a:p>
        </p:txBody>
      </p:sp>
      <p:sp>
        <p:nvSpPr>
          <p:cNvPr id="14" name="线形标注 1 13"/>
          <p:cNvSpPr/>
          <p:nvPr/>
        </p:nvSpPr>
        <p:spPr>
          <a:xfrm>
            <a:off x="9655810" y="1003935"/>
            <a:ext cx="2241550" cy="1237615"/>
          </a:xfrm>
          <a:prstGeom prst="borderCallout1">
            <a:avLst>
              <a:gd name="adj1" fmla="val 18750"/>
              <a:gd name="adj2" fmla="val -8333"/>
              <a:gd name="adj3" fmla="val 132991"/>
              <a:gd name="adj4" fmla="val -35155"/>
            </a:avLst>
          </a:prstGeom>
          <a:solidFill>
            <a:schemeClr val="accent1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dirty="0">
                <a:sym typeface="+mn-ea"/>
              </a:rPr>
              <a:t>※</a:t>
            </a:r>
            <a:r>
              <a:rPr lang="zh-CN" altLang="en-US" dirty="0">
                <a:sym typeface="+mn-ea"/>
              </a:rPr>
              <a:t>使用</a:t>
            </a:r>
            <a:r>
              <a:rPr lang="en-US" altLang="zh-CN" dirty="0">
                <a:sym typeface="+mn-ea"/>
              </a:rPr>
              <a:t>SDL</a:t>
            </a:r>
            <a:r>
              <a:rPr lang="zh-CN" altLang="en-US" dirty="0">
                <a:sym typeface="+mn-ea"/>
              </a:rPr>
              <a:t>渲染工具，提升画面质感，增加游戏体验。</a:t>
            </a:r>
            <a:endParaRPr lang="zh-CN" altLang="en-US"/>
          </a:p>
        </p:txBody>
      </p:sp>
      <p:sp>
        <p:nvSpPr>
          <p:cNvPr id="15" name="线形标注 2 14"/>
          <p:cNvSpPr/>
          <p:nvPr/>
        </p:nvSpPr>
        <p:spPr>
          <a:xfrm>
            <a:off x="5730240" y="2049145"/>
            <a:ext cx="1521460" cy="1348740"/>
          </a:xfrm>
          <a:prstGeom prst="borderCallout2">
            <a:avLst>
              <a:gd name="adj1" fmla="val 19491"/>
              <a:gd name="adj2" fmla="val 115651"/>
              <a:gd name="adj3" fmla="val 24011"/>
              <a:gd name="adj4" fmla="val 139983"/>
              <a:gd name="adj5" fmla="val 179472"/>
              <a:gd name="adj6" fmla="val 286644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dirty="0">
                <a:sym typeface="+mn-ea"/>
              </a:rPr>
              <a:t>↑ ↓ ← →控制上下左右四个方向移动。</a:t>
            </a:r>
            <a:endParaRPr lang="zh-CN" altLang="en-US"/>
          </a:p>
        </p:txBody>
      </p:sp>
      <p:sp>
        <p:nvSpPr>
          <p:cNvPr id="16" name="线形标注 2 15"/>
          <p:cNvSpPr/>
          <p:nvPr/>
        </p:nvSpPr>
        <p:spPr>
          <a:xfrm>
            <a:off x="6713855" y="4280535"/>
            <a:ext cx="1694180" cy="1044575"/>
          </a:xfrm>
          <a:prstGeom prst="borderCallout2">
            <a:avLst>
              <a:gd name="adj1" fmla="val 20668"/>
              <a:gd name="adj2" fmla="val 112593"/>
              <a:gd name="adj3" fmla="val 38176"/>
              <a:gd name="adj4" fmla="val 118028"/>
              <a:gd name="adj5" fmla="val 56170"/>
              <a:gd name="adj6" fmla="val 209595"/>
            </a:avLst>
          </a:prstGeom>
          <a:solidFill>
            <a:schemeClr val="tx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sym typeface="+mn-ea"/>
              </a:rPr>
              <a:t>反向、吃到自己死亡，</a:t>
            </a:r>
            <a:endParaRPr lang="zh-CN" altLang="en-US" dirty="0">
              <a:solidFill>
                <a:schemeClr val="tx1">
                  <a:lumMod val="50000"/>
                </a:schemeClr>
              </a:solidFill>
              <a:sym typeface="+mn-ea"/>
            </a:endParaRPr>
          </a:p>
          <a:p>
            <a:pPr algn="ctr"/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sym typeface="+mn-ea"/>
              </a:rPr>
              <a:t>碰壁死亡。</a:t>
            </a:r>
            <a:endParaRPr lang="zh-CN" altLang="en-US" dirty="0">
              <a:solidFill>
                <a:schemeClr val="tx1">
                  <a:lumMod val="50000"/>
                </a:schemeClr>
              </a:solidFill>
              <a:sym typeface="+mn-ea"/>
            </a:endParaRPr>
          </a:p>
        </p:txBody>
      </p:sp>
      <p:sp>
        <p:nvSpPr>
          <p:cNvPr id="17" name="线形标注 2 16"/>
          <p:cNvSpPr/>
          <p:nvPr/>
        </p:nvSpPr>
        <p:spPr>
          <a:xfrm>
            <a:off x="4928870" y="5730875"/>
            <a:ext cx="1379220" cy="699770"/>
          </a:xfrm>
          <a:prstGeom prst="borderCallout2">
            <a:avLst>
              <a:gd name="adj1" fmla="val 28947"/>
              <a:gd name="adj2" fmla="val 107136"/>
              <a:gd name="adj3" fmla="val 49183"/>
              <a:gd name="adj4" fmla="val 131860"/>
              <a:gd name="adj5" fmla="val -59981"/>
              <a:gd name="adj6" fmla="val 384254"/>
            </a:avLst>
          </a:prstGeom>
          <a:solidFill>
            <a:schemeClr val="tx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吃到食物身长加一</a:t>
            </a:r>
            <a:r>
              <a:rPr lang="zh-CN" altLang="en-US" dirty="0">
                <a:sym typeface="+mn-ea"/>
              </a:rPr>
              <a:t>。</a:t>
            </a:r>
            <a:endParaRPr lang="zh-CN" altLang="en-US"/>
          </a:p>
        </p:txBody>
      </p:sp>
      <p:sp>
        <p:nvSpPr>
          <p:cNvPr id="18" name="线形标注 2 17"/>
          <p:cNvSpPr/>
          <p:nvPr/>
        </p:nvSpPr>
        <p:spPr>
          <a:xfrm>
            <a:off x="7038340" y="6268720"/>
            <a:ext cx="1461135" cy="486410"/>
          </a:xfrm>
          <a:prstGeom prst="borderCallout2">
            <a:avLst>
              <a:gd name="adj1" fmla="val 18798"/>
              <a:gd name="adj2" fmla="val 111734"/>
              <a:gd name="adj3" fmla="val 31331"/>
              <a:gd name="adj4" fmla="val 133246"/>
              <a:gd name="adj5" fmla="val 10443"/>
              <a:gd name="adj6" fmla="val 224076"/>
            </a:avLst>
          </a:prstGeom>
          <a:solidFill>
            <a:schemeClr val="tx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>
                <a:solidFill>
                  <a:schemeClr val="tx2"/>
                </a:solidFill>
                <a:sym typeface="+mn-ea"/>
              </a:rPr>
              <a:t>随机产生食物</a:t>
            </a:r>
            <a:endParaRPr lang="zh-CN" altLang="en-US" dirty="0">
              <a:solidFill>
                <a:schemeClr val="tx2"/>
              </a:solidFill>
              <a:sym typeface="+mn-ea"/>
            </a:endParaRPr>
          </a:p>
        </p:txBody>
      </p:sp>
      <p:sp>
        <p:nvSpPr>
          <p:cNvPr id="22" name="线形标注 2 21"/>
          <p:cNvSpPr/>
          <p:nvPr/>
        </p:nvSpPr>
        <p:spPr>
          <a:xfrm>
            <a:off x="2251075" y="2242185"/>
            <a:ext cx="2190750" cy="1551305"/>
          </a:xfrm>
          <a:prstGeom prst="borderCallout2">
            <a:avLst>
              <a:gd name="adj1" fmla="val 18750"/>
              <a:gd name="adj2" fmla="val -8333"/>
              <a:gd name="adj3" fmla="val 81651"/>
              <a:gd name="adj4" fmla="val -43971"/>
              <a:gd name="adj5" fmla="val 212239"/>
              <a:gd name="adj6" fmla="val 463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※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改变移动速度，增加游戏难度。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※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根据玩家名称，生成成绩排名的榜单。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4" grpId="0" animBg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zh-CN" altLang="en-US" sz="3600" dirty="0"/>
              <a:t>设计与实现：基本类</a:t>
            </a:r>
            <a:endParaRPr lang="zh-CN" altLang="en-US" sz="36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09829" y="2149832"/>
            <a:ext cx="4489704" cy="830695"/>
          </a:xfrm>
        </p:spPr>
        <p:txBody>
          <a:bodyPr rtlCol="0"/>
          <a:lstStyle/>
          <a:p>
            <a:r>
              <a:rPr lang="zh-CN" altLang="en-US" dirty="0"/>
              <a:t>蛇身类：仅存放每个节点的坐标。</a:t>
            </a:r>
            <a:endParaRPr lang="en-US" altLang="zh-CN" dirty="0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240033" y="3118887"/>
            <a:ext cx="4103134" cy="2081473"/>
          </a:xfrm>
          <a:prstGeom prst="rect">
            <a:avLst/>
          </a:prstGeom>
        </p:spPr>
      </p:pic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7162" y="2149831"/>
            <a:ext cx="4489704" cy="830695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蛇类：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7047873" y="2565178"/>
            <a:ext cx="4489704" cy="911340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使用双向链表。还包含一众游戏基本功能的函数。（部分代码）</a:t>
            </a:r>
            <a:endParaRPr lang="en-US" altLang="zh-CN" dirty="0"/>
          </a:p>
          <a:p>
            <a:pPr rt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0749" y="3476518"/>
            <a:ext cx="4998757" cy="2761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zh-CN" altLang="en-US" sz="3600" dirty="0"/>
              <a:t>设计与实现：基本类</a:t>
            </a:r>
            <a:endParaRPr lang="zh-CN" altLang="en-US" sz="36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37719" y="1646715"/>
            <a:ext cx="4489704" cy="830695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食物类：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439730" y="1646715"/>
            <a:ext cx="4489704" cy="830695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双向链表类</a:t>
            </a:r>
            <a:r>
              <a:rPr lang="zh-CN" altLang="en-US" dirty="0"/>
              <a:t>：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285105" y="2951480"/>
            <a:ext cx="3454400" cy="2212975"/>
          </a:xfrm>
        </p:spPr>
        <p:txBody>
          <a:bodyPr rtlCol="0">
            <a:normAutofit fontScale="80000"/>
          </a:bodyPr>
          <a:lstStyle/>
          <a:p>
            <a:pPr rtl="0"/>
            <a:r>
              <a:rPr lang="zh-CN" altLang="en-US" dirty="0"/>
              <a:t>使用类模板，用于存储蛇身类，组成蛇类</a:t>
            </a:r>
            <a:endParaRPr lang="zh-CN" altLang="en-US" dirty="0"/>
          </a:p>
          <a:p>
            <a:pPr rtl="0"/>
            <a:r>
              <a:rPr lang="zh-CN" altLang="en-US" dirty="0"/>
              <a:t>增加蛇长度、使蛇移动的（吃到食物在链表头加节点）</a:t>
            </a:r>
            <a:endParaRPr lang="zh-CN" altLang="en-US" dirty="0"/>
          </a:p>
          <a:p>
            <a:pPr rtl="0"/>
            <a:r>
              <a:rPr lang="zh-CN" altLang="en-US" dirty="0">
                <a:sym typeface="+mn-ea"/>
              </a:rPr>
              <a:t>链表的遍历（死亡判定）</a:t>
            </a:r>
            <a:endParaRPr lang="en-US" altLang="zh-CN" dirty="0"/>
          </a:p>
          <a:p>
            <a:pPr rtl="0"/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half" idx="2"/>
          </p:nvPr>
        </p:nvSpPr>
        <p:spPr>
          <a:xfrm>
            <a:off x="537845" y="2477130"/>
            <a:ext cx="4489704" cy="1452288"/>
          </a:xfrm>
        </p:spPr>
        <p:txBody>
          <a:bodyPr/>
          <a:lstStyle/>
          <a:p>
            <a:r>
              <a:rPr lang="zh-CN" altLang="en-US" dirty="0"/>
              <a:t>包含食物</a:t>
            </a:r>
            <a:r>
              <a:rPr lang="en-US" altLang="zh-CN" dirty="0" err="1"/>
              <a:t>x,y</a:t>
            </a:r>
            <a:r>
              <a:rPr lang="zh-CN" altLang="en-US" dirty="0"/>
              <a:t>坐标。食物的产生由随机数确定位置，确定不与蛇身重合后，交给</a:t>
            </a:r>
            <a:r>
              <a:rPr lang="en-US" altLang="zh-CN" dirty="0" err="1"/>
              <a:t>renderfood</a:t>
            </a:r>
            <a:r>
              <a:rPr lang="en-US" altLang="zh-CN" dirty="0"/>
              <a:t>()</a:t>
            </a:r>
            <a:r>
              <a:rPr lang="zh-CN" altLang="en-US" dirty="0"/>
              <a:t>渲染。</a:t>
            </a:r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7993" y="3929587"/>
            <a:ext cx="3232787" cy="184405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8220" y="1828165"/>
            <a:ext cx="3573780" cy="3962400"/>
          </a:xfrm>
          <a:prstGeom prst="rect">
            <a:avLst/>
          </a:prstGeom>
        </p:spPr>
      </p:pic>
      <p:sp>
        <p:nvSpPr>
          <p:cNvPr id="8" name="云形标注 7"/>
          <p:cNvSpPr/>
          <p:nvPr/>
        </p:nvSpPr>
        <p:spPr>
          <a:xfrm>
            <a:off x="4010660" y="4571365"/>
            <a:ext cx="5635625" cy="2149475"/>
          </a:xfrm>
          <a:prstGeom prst="cloudCallout">
            <a:avLst>
              <a:gd name="adj1" fmla="val 62722"/>
              <a:gd name="adj2" fmla="val -608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蛇身移动需大量加减最后一个节点；</a:t>
            </a:r>
            <a:endParaRPr lang="zh-CN" altLang="en-US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ctr"/>
            <a:r>
              <a:rPr lang="zh-CN" altLang="en-US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单向链表加减最后一个节点操作复杂度为</a:t>
            </a:r>
            <a:r>
              <a:rPr lang="en-US" altLang="zh-CN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O(n)</a:t>
            </a:r>
            <a:r>
              <a:rPr lang="zh-CN" altLang="en-US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，更加耗时。故选择耗费内存而减少时间复杂度。</a:t>
            </a:r>
            <a:endParaRPr lang="zh-CN" altLang="en-US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6" grpId="0" uiExpand="1" build="p"/>
      <p:bldP spid="7" grpId="0" build="p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p>
            <a:r>
              <a:rPr lang="zh-CN" altLang="en-US" sz="3600" dirty="0"/>
              <a:t>设计与实现：功能函数</a:t>
            </a:r>
            <a:endParaRPr lang="zh-CN" altLang="en-US" sz="36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7315" y="1828165"/>
            <a:ext cx="9561830" cy="5029200"/>
          </a:xfrm>
          <a:prstGeom prst="rect">
            <a:avLst/>
          </a:prstGeom>
        </p:spPr>
      </p:pic>
      <p:sp>
        <p:nvSpPr>
          <p:cNvPr id="8" name="矩形标注 7"/>
          <p:cNvSpPr/>
          <p:nvPr/>
        </p:nvSpPr>
        <p:spPr>
          <a:xfrm>
            <a:off x="6849745" y="1911985"/>
            <a:ext cx="2993390" cy="1256665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dirty="0">
                <a:sym typeface="+mn-ea"/>
              </a:rPr>
              <a:t>每次渲染只有一个节点的移动：即在头节点前加一个节点（根据运动方向），删去尾节点。</a:t>
            </a:r>
            <a:endParaRPr lang="zh-CN" altLang="en-US"/>
          </a:p>
        </p:txBody>
      </p:sp>
      <p:sp>
        <p:nvSpPr>
          <p:cNvPr id="9" name="爆炸形 1 8"/>
          <p:cNvSpPr/>
          <p:nvPr/>
        </p:nvSpPr>
        <p:spPr>
          <a:xfrm>
            <a:off x="8194675" y="3656965"/>
            <a:ext cx="3093720" cy="2941320"/>
          </a:xfrm>
          <a:prstGeom prst="irregularSeal1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 dirty="0">
                <a:solidFill>
                  <a:schemeClr val="accent4">
                    <a:lumMod val="50000"/>
                  </a:schemeClr>
                </a:solidFill>
                <a:sym typeface="+mn-ea"/>
              </a:rPr>
              <a:t>自尽：</a:t>
            </a:r>
            <a:r>
              <a:rPr lang="zh-CN" altLang="en-US" dirty="0">
                <a:solidFill>
                  <a:schemeClr val="accent4">
                    <a:lumMod val="50000"/>
                  </a:schemeClr>
                </a:solidFill>
                <a:sym typeface="+mn-ea"/>
              </a:rPr>
              <a:t>遍历头节点后的部分并比较坐标</a:t>
            </a:r>
            <a:endParaRPr lang="zh-CN" altLang="en-US" dirty="0">
              <a:solidFill>
                <a:schemeClr val="accent4">
                  <a:lumMod val="50000"/>
                </a:schemeClr>
              </a:solidFill>
              <a:sym typeface="+mn-ea"/>
            </a:endParaRPr>
          </a:p>
          <a:p>
            <a:pPr algn="ctr"/>
            <a:r>
              <a:rPr lang="zh-CN" altLang="en-US" b="1" dirty="0">
                <a:solidFill>
                  <a:schemeClr val="accent4">
                    <a:lumMod val="50000"/>
                  </a:schemeClr>
                </a:solidFill>
                <a:sym typeface="+mn-ea"/>
              </a:rPr>
              <a:t>撞墙：</a:t>
            </a:r>
            <a:r>
              <a:rPr lang="zh-CN" altLang="en-US" dirty="0">
                <a:solidFill>
                  <a:schemeClr val="accent4">
                    <a:lumMod val="50000"/>
                  </a:schemeClr>
                </a:solidFill>
                <a:sym typeface="+mn-ea"/>
              </a:rPr>
              <a:t>将头节点与边界坐标比较</a:t>
            </a:r>
            <a:endParaRPr lang="zh-CN" altLang="en-US" dirty="0">
              <a:solidFill>
                <a:schemeClr val="accent4">
                  <a:lumMod val="50000"/>
                </a:schemeClr>
              </a:solidFill>
              <a:sym typeface="+mn-ea"/>
            </a:endParaRPr>
          </a:p>
        </p:txBody>
      </p:sp>
      <p:sp>
        <p:nvSpPr>
          <p:cNvPr id="10" name="圆角矩形标注 9"/>
          <p:cNvSpPr/>
          <p:nvPr/>
        </p:nvSpPr>
        <p:spPr>
          <a:xfrm>
            <a:off x="2453640" y="2124710"/>
            <a:ext cx="2799715" cy="1247775"/>
          </a:xfrm>
          <a:prstGeom prst="wedgeRoundRectCallou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>
                <a:sym typeface="+mn-ea"/>
              </a:rPr>
              <a:t>判定蛇头与食物坐标是否重合，如果重合</a:t>
            </a:r>
            <a:r>
              <a:rPr lang="zh-CN" altLang="en-US" dirty="0">
                <a:sym typeface="+mn-ea"/>
              </a:rPr>
              <a:t>则在头部接上一个新的节点。</a:t>
            </a:r>
            <a:endParaRPr lang="en-US" altLang="zh-CN" dirty="0"/>
          </a:p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383155" y="5441950"/>
            <a:ext cx="4188460" cy="1277620"/>
          </a:xfrm>
          <a:custGeom>
            <a:avLst/>
            <a:gdLst>
              <a:gd name="connsiteX0" fmla="*/ 0 w 4121"/>
              <a:gd name="connsiteY0" fmla="*/ 517 h 1502"/>
              <a:gd name="connsiteX1" fmla="*/ 197 w 4121"/>
              <a:gd name="connsiteY1" fmla="*/ 320 h 1502"/>
              <a:gd name="connsiteX2" fmla="*/ 671 w 4121"/>
              <a:gd name="connsiteY2" fmla="*/ 0 h 1502"/>
              <a:gd name="connsiteX3" fmla="*/ 687 w 4121"/>
              <a:gd name="connsiteY3" fmla="*/ 320 h 1502"/>
              <a:gd name="connsiteX4" fmla="*/ 1717 w 4121"/>
              <a:gd name="connsiteY4" fmla="*/ 320 h 1502"/>
              <a:gd name="connsiteX5" fmla="*/ 3924 w 4121"/>
              <a:gd name="connsiteY5" fmla="*/ 320 h 1502"/>
              <a:gd name="connsiteX6" fmla="*/ 4121 w 4121"/>
              <a:gd name="connsiteY6" fmla="*/ 517 h 1502"/>
              <a:gd name="connsiteX7" fmla="*/ 4121 w 4121"/>
              <a:gd name="connsiteY7" fmla="*/ 1010 h 1502"/>
              <a:gd name="connsiteX8" fmla="*/ 4121 w 4121"/>
              <a:gd name="connsiteY8" fmla="*/ 1009 h 1502"/>
              <a:gd name="connsiteX9" fmla="*/ 4121 w 4121"/>
              <a:gd name="connsiteY9" fmla="*/ 1305 h 1502"/>
              <a:gd name="connsiteX10" fmla="*/ 4121 w 4121"/>
              <a:gd name="connsiteY10" fmla="*/ 1305 h 1502"/>
              <a:gd name="connsiteX11" fmla="*/ 3924 w 4121"/>
              <a:gd name="connsiteY11" fmla="*/ 1502 h 1502"/>
              <a:gd name="connsiteX12" fmla="*/ 1717 w 4121"/>
              <a:gd name="connsiteY12" fmla="*/ 1502 h 1502"/>
              <a:gd name="connsiteX13" fmla="*/ 1166 w 4121"/>
              <a:gd name="connsiteY13" fmla="*/ 1486 h 1502"/>
              <a:gd name="connsiteX14" fmla="*/ 687 w 4121"/>
              <a:gd name="connsiteY14" fmla="*/ 1502 h 1502"/>
              <a:gd name="connsiteX15" fmla="*/ 197 w 4121"/>
              <a:gd name="connsiteY15" fmla="*/ 1502 h 1502"/>
              <a:gd name="connsiteX16" fmla="*/ 0 w 4121"/>
              <a:gd name="connsiteY16" fmla="*/ 1305 h 1502"/>
              <a:gd name="connsiteX17" fmla="*/ 0 w 4121"/>
              <a:gd name="connsiteY17" fmla="*/ 1305 h 1502"/>
              <a:gd name="connsiteX18" fmla="*/ 0 w 4121"/>
              <a:gd name="connsiteY18" fmla="*/ 1010 h 1502"/>
              <a:gd name="connsiteX19" fmla="*/ 0 w 4121"/>
              <a:gd name="connsiteY19" fmla="*/ 1009 h 1502"/>
              <a:gd name="connsiteX20" fmla="*/ 0 w 4121"/>
              <a:gd name="connsiteY20" fmla="*/ 517 h 1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121" h="1502">
                <a:moveTo>
                  <a:pt x="0" y="517"/>
                </a:moveTo>
                <a:cubicBezTo>
                  <a:pt x="0" y="408"/>
                  <a:pt x="88" y="320"/>
                  <a:pt x="197" y="320"/>
                </a:cubicBezTo>
                <a:lnTo>
                  <a:pt x="671" y="0"/>
                </a:lnTo>
                <a:lnTo>
                  <a:pt x="687" y="320"/>
                </a:lnTo>
                <a:lnTo>
                  <a:pt x="1717" y="320"/>
                </a:lnTo>
                <a:lnTo>
                  <a:pt x="3924" y="320"/>
                </a:lnTo>
                <a:cubicBezTo>
                  <a:pt x="4033" y="320"/>
                  <a:pt x="4121" y="408"/>
                  <a:pt x="4121" y="517"/>
                </a:cubicBezTo>
                <a:lnTo>
                  <a:pt x="4121" y="1010"/>
                </a:lnTo>
                <a:lnTo>
                  <a:pt x="4121" y="1009"/>
                </a:lnTo>
                <a:lnTo>
                  <a:pt x="4121" y="1305"/>
                </a:lnTo>
                <a:lnTo>
                  <a:pt x="4121" y="1305"/>
                </a:lnTo>
                <a:cubicBezTo>
                  <a:pt x="4121" y="1414"/>
                  <a:pt x="4033" y="1502"/>
                  <a:pt x="3924" y="1502"/>
                </a:cubicBezTo>
                <a:lnTo>
                  <a:pt x="1717" y="1502"/>
                </a:lnTo>
                <a:lnTo>
                  <a:pt x="1166" y="1486"/>
                </a:lnTo>
                <a:lnTo>
                  <a:pt x="687" y="1502"/>
                </a:lnTo>
                <a:lnTo>
                  <a:pt x="197" y="1502"/>
                </a:lnTo>
                <a:cubicBezTo>
                  <a:pt x="88" y="1502"/>
                  <a:pt x="0" y="1414"/>
                  <a:pt x="0" y="1305"/>
                </a:cubicBezTo>
                <a:lnTo>
                  <a:pt x="0" y="1305"/>
                </a:lnTo>
                <a:lnTo>
                  <a:pt x="0" y="1010"/>
                </a:lnTo>
                <a:lnTo>
                  <a:pt x="0" y="1009"/>
                </a:lnTo>
                <a:lnTo>
                  <a:pt x="0" y="517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  <a:sym typeface="+mn-ea"/>
              </a:rPr>
              <a:t>timeout()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函数根据得分控制计数大小，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update()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中对返回值和计数值比较，决定是否进行下一次蛇身移动</a:t>
            </a:r>
            <a:r>
              <a:rPr lang="zh-CN" altLang="en-US" dirty="0">
                <a:sym typeface="+mn-ea"/>
              </a:rPr>
              <a:t>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0" grpId="0" animBg="1"/>
    </p:bldLst>
  </p:timing>
</p:sld>
</file>

<file path=ppt/tags/tag1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教育主题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教育主题演示文稿，黑板插图设计（宽屏）</Template>
  <TotalTime>0</TotalTime>
  <Words>1119</Words>
  <Application>WPS 演示</Application>
  <PresentationFormat>宽屏</PresentationFormat>
  <Paragraphs>146</Paragraphs>
  <Slides>16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Century Gothic</vt:lpstr>
      <vt:lpstr>方正粗宋简体</vt:lpstr>
      <vt:lpstr>方正综艺简体</vt:lpstr>
      <vt:lpstr>Calibri</vt:lpstr>
      <vt:lpstr>Segoe Print</vt:lpstr>
      <vt:lpstr>Arial Unicode MS</vt:lpstr>
      <vt:lpstr>教育主题 16x9</vt:lpstr>
      <vt:lpstr>PowerPoint 演示文稿</vt:lpstr>
      <vt:lpstr>专题一：贪吃蛇游戏</vt:lpstr>
      <vt:lpstr>目录</vt:lpstr>
      <vt:lpstr>基本情况、亮点</vt:lpstr>
      <vt:lpstr>基本情况、亮点</vt:lpstr>
      <vt:lpstr>基本情况、亮点</vt:lpstr>
      <vt:lpstr>设计与实现：基本类</vt:lpstr>
      <vt:lpstr>设计与实现：基本类</vt:lpstr>
      <vt:lpstr>设计与实现：功能函数</vt:lpstr>
      <vt:lpstr>设计与实现：功能函数</vt:lpstr>
      <vt:lpstr>设计与实现：功能函数</vt:lpstr>
      <vt:lpstr>设计与实现：游戏流程</vt:lpstr>
      <vt:lpstr>代码特性</vt:lpstr>
      <vt:lpstr>总结与反思</vt:lpstr>
      <vt:lpstr>测试与结论</vt:lpstr>
      <vt:lpstr>核心代码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标题布局</dc:title>
  <dc:creator>楚 照耀</dc:creator>
  <cp:lastModifiedBy>qzuser</cp:lastModifiedBy>
  <cp:revision>67</cp:revision>
  <dcterms:created xsi:type="dcterms:W3CDTF">2020-04-23T04:25:00Z</dcterms:created>
  <dcterms:modified xsi:type="dcterms:W3CDTF">2020-04-28T03:03:18Z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